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1" r:id="rId6"/>
    <p:sldId id="263" r:id="rId7"/>
    <p:sldId id="264" r:id="rId8"/>
    <p:sldId id="265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453E"/>
    <a:srgbClr val="1F3450"/>
    <a:srgbClr val="203352"/>
    <a:srgbClr val="233656"/>
    <a:srgbClr val="272F56"/>
    <a:srgbClr val="263152"/>
    <a:srgbClr val="252F4F"/>
    <a:srgbClr val="B93833"/>
    <a:srgbClr val="253050"/>
    <a:srgbClr val="B9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51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C1832-7674-41D9-9078-6B396DDFC462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D5C35-191C-4999-94DE-80F5EDF72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4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D5C35-191C-4999-94DE-80F5EDF72E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5EF06-45A6-A0B2-23C4-01490817C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164760-7643-A457-F6D5-C3AB49D03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C7B06-794E-D3B0-3CFA-BA4C7FF50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1CEA1-2E9B-BF3C-BDC0-3E6396F0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C6D49-7509-77EC-EB44-D9159C2B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9590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F45F4-059D-8B19-A68A-B89E555A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2D5E6E-E84C-1C4A-EADD-0FBF4DB17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76BFA-0315-F1EC-2F3A-48BEB2B2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7CFDB-2F7D-0E15-FFC7-28C03D7A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483A44-7068-D14D-1257-EB18677A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10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61F610-7BDD-28D0-A6A8-5D6163BCD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5C2C96-F8B4-C933-A96C-0FA3F1517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8D6BD9-95C2-23EE-FCA8-C4B16BCB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6ACBB-DBBF-4DEB-9E0C-7B39518B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D5E37C-3BED-2E71-8348-A614E0EA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011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27A74-B354-C5E9-851B-4AD576D4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AC3156-AEA1-4FB7-699F-79E311582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E4C93D-0033-D3D7-4D57-5F904299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6D546-6972-95F2-C11A-3FC7DBB0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58FFD-8C25-AE6D-80B7-71AB0D3D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364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48950-F6BD-60F3-19AC-F90509F7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A9D956-88F6-C2DA-F0A3-763EB122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BF1B8-D315-9654-3C62-7CD73C96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425D3-BE1D-2834-2DFF-C5E55B7D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D8ED57-E701-EB3B-0F32-7973D8ED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3644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386FD-24B4-5899-E6BC-B3D4D177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662C1-EA26-66D1-0FA9-C52D42CE4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00D61E-DE18-84E0-E406-960483048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5851FE-2323-74A6-D140-6BC078D2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3AEF93-47CA-F898-7B53-0AE08F38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3C6413-46E4-372A-5FB4-F7AD3230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922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F8689-2240-C832-0A0E-512D2066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AF2A7B-BC9D-675E-6DEF-D939E6E1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863B8-2B36-8165-EA39-90F1AEE2C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6174C-22AE-08EE-0F7E-CDD05854A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7BCEDB-17AF-C2F8-C491-4442E4554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E0BD88-AFB7-717D-C104-AD604C1D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89D1A1-C724-0181-91B3-F3170F00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8FDC0D-5FE7-97A6-5343-D3D9F7C3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7267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CB962-0310-5FA5-8A86-7B33B825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4A1074-8E02-384B-D834-BFAF1D40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C4CDD1-1EBF-83E1-E44E-E7F7BACB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133193-3CBF-56DF-F611-7343BB34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6376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6FB418-03A8-4B28-6C0F-91B009BE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AD2A28-3732-C09C-4D41-BB4993DA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70DDF6-75A5-798E-2EF3-BD7F39D9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588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25E41-7B59-C264-27D1-BDBA3A67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48B78-A50C-3EAF-3E8F-3298DAF94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FA4A7-0958-DEF4-A3CD-A8FA2A85E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99FD46-B1C0-00CA-2BF1-449FB8CF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95F841-84F7-D68B-9493-B0E1361E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ADF89E-CB7E-A8D2-FE30-4B64A722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052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2BEB2-B87E-E387-054C-DEDC4A0A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709535-2BD1-3B5A-BD9E-EF5DDC450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81A8C6-8E04-B090-B0B5-17926797B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C0F272-FCFB-6E2B-6C9B-1A1410DD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881-C35B-4523-8E7F-74BDDF8FFA8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653236-E298-3A95-B371-15BD8951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434602-A24A-686C-FA7D-BC0E153A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952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8D723-7AB4-22B9-EB20-AED4ABC0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297F2-9A65-CF7B-95CF-8325A111D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A200B-4E75-4FBE-27E9-02F0EF336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2881-C35B-4523-8E7F-74BDDF8FFA86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593FD3-217E-2629-F9E4-168572BE6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195DC-2E0B-A39B-3A34-C7F8B01D3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EA95-0780-4679-A1DA-7A8F07ACC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6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p.memory45.s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mory45.s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FC7655-884D-64B6-C66B-5A6CEFD1D96C}"/>
              </a:ext>
            </a:extLst>
          </p:cNvPr>
          <p:cNvSpPr/>
          <p:nvPr/>
        </p:nvSpPr>
        <p:spPr>
          <a:xfrm rot="21094072">
            <a:off x="659850" y="5137828"/>
            <a:ext cx="11652310" cy="772357"/>
          </a:xfrm>
          <a:prstGeom prst="rect">
            <a:avLst/>
          </a:prstGeom>
          <a:solidFill>
            <a:srgbClr val="203352"/>
          </a:solidFill>
          <a:ln>
            <a:solidFill>
              <a:srgbClr val="233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0"/>
            <a:ext cx="2660752" cy="6858000"/>
            <a:chOff x="0" y="0"/>
            <a:chExt cx="2660752" cy="6858000"/>
          </a:xfrm>
        </p:grpSpPr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698139" y="4089854"/>
              <a:ext cx="1962613" cy="1864597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ADD36D1-5D1F-CF6D-DEDA-61DDB64C0279}"/>
              </a:ext>
            </a:extLst>
          </p:cNvPr>
          <p:cNvCxnSpPr>
            <a:cxnSpLocks/>
          </p:cNvCxnSpPr>
          <p:nvPr/>
        </p:nvCxnSpPr>
        <p:spPr>
          <a:xfrm flipV="1">
            <a:off x="942975" y="5326602"/>
            <a:ext cx="11249025" cy="1629589"/>
          </a:xfrm>
          <a:prstGeom prst="line">
            <a:avLst/>
          </a:prstGeom>
          <a:ln w="76200">
            <a:solidFill>
              <a:srgbClr val="272F5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023F29D-07BB-DE20-F3C0-1D17BFBF55EA}"/>
              </a:ext>
            </a:extLst>
          </p:cNvPr>
          <p:cNvCxnSpPr>
            <a:cxnSpLocks/>
          </p:cNvCxnSpPr>
          <p:nvPr/>
        </p:nvCxnSpPr>
        <p:spPr>
          <a:xfrm>
            <a:off x="4338399" y="3831222"/>
            <a:ext cx="6453426" cy="0"/>
          </a:xfrm>
          <a:prstGeom prst="line">
            <a:avLst/>
          </a:prstGeom>
          <a:ln w="28575">
            <a:solidFill>
              <a:srgbClr val="B6453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B6D0F0D-5DC2-7FB0-3119-C9D2C652E206}"/>
              </a:ext>
            </a:extLst>
          </p:cNvPr>
          <p:cNvCxnSpPr>
            <a:cxnSpLocks/>
          </p:cNvCxnSpPr>
          <p:nvPr/>
        </p:nvCxnSpPr>
        <p:spPr>
          <a:xfrm>
            <a:off x="4338399" y="4100512"/>
            <a:ext cx="37092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9551B57-F31D-866B-BEBD-E2AC59E6BF9A}"/>
              </a:ext>
            </a:extLst>
          </p:cNvPr>
          <p:cNvCxnSpPr>
            <a:cxnSpLocks/>
          </p:cNvCxnSpPr>
          <p:nvPr/>
        </p:nvCxnSpPr>
        <p:spPr>
          <a:xfrm>
            <a:off x="4338399" y="4245967"/>
            <a:ext cx="37092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C6386D6-3185-9DB1-51EC-BD4CAAB07988}"/>
              </a:ext>
            </a:extLst>
          </p:cNvPr>
          <p:cNvCxnSpPr>
            <a:cxnSpLocks/>
          </p:cNvCxnSpPr>
          <p:nvPr/>
        </p:nvCxnSpPr>
        <p:spPr>
          <a:xfrm>
            <a:off x="4338399" y="4403076"/>
            <a:ext cx="37092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09F8E79-30D5-21A3-5B78-FBDEB6F350DC}"/>
              </a:ext>
            </a:extLst>
          </p:cNvPr>
          <p:cNvSpPr txBox="1"/>
          <p:nvPr/>
        </p:nvSpPr>
        <p:spPr>
          <a:xfrm>
            <a:off x="4256789" y="1590063"/>
            <a:ext cx="7030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1F3450"/>
                </a:solidFill>
                <a:latin typeface="Bahnschrift Condensed" panose="020B0502040204020203" pitchFamily="34" charset="0"/>
              </a:rPr>
              <a:t>Загрузка работ победителей</a:t>
            </a:r>
            <a:br>
              <a:rPr lang="ru-RU" sz="4000" dirty="0" smtClean="0">
                <a:solidFill>
                  <a:srgbClr val="1F3450"/>
                </a:solidFill>
                <a:latin typeface="Bahnschrift Condensed" panose="020B0502040204020203" pitchFamily="34" charset="0"/>
              </a:rPr>
            </a:br>
            <a:r>
              <a:rPr lang="ru-RU" sz="4000" dirty="0" smtClean="0">
                <a:solidFill>
                  <a:srgbClr val="1F3450"/>
                </a:solidFill>
                <a:latin typeface="Bahnschrift Condensed" panose="020B0502040204020203" pitchFamily="34" charset="0"/>
              </a:rPr>
              <a:t>Конкурса проектов </a:t>
            </a:r>
            <a:endParaRPr lang="ru-RU" sz="4000" dirty="0">
              <a:solidFill>
                <a:srgbClr val="1F345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D09D4ACD-95B5-2CB0-5FA4-FA33ABDE35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0" y="2606177"/>
            <a:ext cx="1568399" cy="156574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DE8F26A7-969C-66AB-FF4D-E2EE14918B4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8" y="987968"/>
            <a:ext cx="2138953" cy="18080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9F8E79-30D5-21A3-5B78-FBDEB6F350DC}"/>
              </a:ext>
            </a:extLst>
          </p:cNvPr>
          <p:cNvSpPr txBox="1"/>
          <p:nvPr/>
        </p:nvSpPr>
        <p:spPr>
          <a:xfrm>
            <a:off x="4256789" y="3141724"/>
            <a:ext cx="6616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1F3450"/>
                </a:solidFill>
                <a:latin typeface="Bahnschrift Condensed" panose="020B0502040204020203" pitchFamily="34" charset="0"/>
              </a:rPr>
              <a:t>Практическое руководство</a:t>
            </a:r>
            <a:endParaRPr lang="ru-RU" sz="3200" dirty="0">
              <a:solidFill>
                <a:srgbClr val="1F345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72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301BEE05-747A-42B6-A51E-B46FED189B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48D26729-6BDA-31F8-8BD1-30C39A216C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3263" y="1343401"/>
            <a:ext cx="9463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ahnschrift Light Condensed" panose="020B0502040204020203" pitchFamily="34" charset="0"/>
              </a:rPr>
              <a:t>Обобщённый отчёт о внутриорганизационном этапе Конкурса проектов прошу направлять на данный адрес электронной почты: va.nepryakhin@mpgu.su</a:t>
            </a:r>
          </a:p>
          <a:p>
            <a:pPr algn="just"/>
            <a:r>
              <a:rPr lang="ru-RU" dirty="0" smtClean="0">
                <a:latin typeface="Bahnschrift Light Condensed" panose="020B0502040204020203" pitchFamily="34" charset="0"/>
              </a:rPr>
              <a:t>Форма отчёта находится на вкладке Координатору на странице Конкурса на официальном сайте: </a:t>
            </a:r>
            <a:r>
              <a:rPr lang="en-US" dirty="0">
                <a:latin typeface="Bahnschrift Light Condensed" panose="020B0502040204020203" pitchFamily="34" charset="0"/>
                <a:hlinkClick r:id="rId6"/>
              </a:rPr>
              <a:t>https://</a:t>
            </a:r>
            <a:r>
              <a:rPr lang="en-US" dirty="0" smtClean="0">
                <a:latin typeface="Bahnschrift Light Condensed" panose="020B0502040204020203" pitchFamily="34" charset="0"/>
                <a:hlinkClick r:id="rId6"/>
              </a:rPr>
              <a:t>rp.memory45.su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5167" t="8032" r="14762" b="36730"/>
          <a:stretch/>
        </p:blipFill>
        <p:spPr>
          <a:xfrm>
            <a:off x="1064933" y="2570066"/>
            <a:ext cx="9442776" cy="4187164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10336273" y="4428517"/>
            <a:ext cx="1162595" cy="23513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568688" y="3504280"/>
            <a:ext cx="1562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Ссылка на скачивание формы отчёта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8734" y="723778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Bahnschrift Light Condensed" panose="020B0502040204020203" pitchFamily="34" charset="0"/>
              </a:rPr>
              <a:t>Важная информация!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16413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301BEE05-747A-42B6-A51E-B46FED189B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48D26729-6BDA-31F8-8BD1-30C39A216C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4906" y="2505781"/>
            <a:ext cx="98821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Bahnschrift Light Condensed" panose="020B0502040204020203" pitchFamily="34" charset="0"/>
              </a:rPr>
              <a:t>Желаем успешной загрузки работ победителей регионального этапа Конкурса проектов!</a:t>
            </a:r>
          </a:p>
          <a:p>
            <a:pPr algn="ctr"/>
            <a:endParaRPr lang="ru-RU" sz="3200" b="1" dirty="0" smtClean="0">
              <a:latin typeface="Bahnschrift Light Condensed" panose="020B0502040204020203" pitchFamily="34" charset="0"/>
            </a:endParaRPr>
          </a:p>
          <a:p>
            <a:pPr algn="ctr"/>
            <a:r>
              <a:rPr lang="ru-RU" sz="3200" b="1" dirty="0" smtClean="0">
                <a:latin typeface="Bahnschrift Light Condensed" panose="020B0502040204020203" pitchFamily="34" charset="0"/>
              </a:rPr>
              <a:t>Искренне благодарен Вам за вашу работу!</a:t>
            </a:r>
            <a:endParaRPr lang="ru-RU" sz="3200" b="1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08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72F79CF2-70E2-CA6C-FE69-B4A7AA31E0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7AEB5A50-D44D-4720-771C-4EB716F61BD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8DF1C-8475-3E91-D432-0C3546C3D7DA}"/>
              </a:ext>
            </a:extLst>
          </p:cNvPr>
          <p:cNvSpPr txBox="1"/>
          <p:nvPr/>
        </p:nvSpPr>
        <p:spPr>
          <a:xfrm>
            <a:off x="2609272" y="1373283"/>
            <a:ext cx="679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Bahnschrift Light Condensed" panose="020B0502040204020203" pitchFamily="34" charset="0"/>
              </a:rPr>
              <a:t>Работы загружаются в личный кабинет Координатора на сайте образовательно-просветительских мероприятий проекта</a:t>
            </a:r>
            <a:br>
              <a:rPr lang="ru-RU" sz="2400" dirty="0" smtClean="0">
                <a:latin typeface="Bahnschrift Light Condensed" panose="020B0502040204020203" pitchFamily="34" charset="0"/>
              </a:rPr>
            </a:br>
            <a:r>
              <a:rPr lang="ru-RU" sz="2400" dirty="0" smtClean="0">
                <a:latin typeface="Bahnschrift Light Condensed" panose="020B0502040204020203" pitchFamily="34" charset="0"/>
              </a:rPr>
              <a:t>«Без срока давности»: </a:t>
            </a:r>
            <a:r>
              <a:rPr lang="en-US" sz="2400" dirty="0">
                <a:latin typeface="Bahnschrift Light Condensed" panose="020B0502040204020203" pitchFamily="34" charset="0"/>
                <a:hlinkClick r:id="rId6"/>
              </a:rPr>
              <a:t>https://</a:t>
            </a:r>
            <a:r>
              <a:rPr lang="en-US" sz="2400" dirty="0" smtClean="0">
                <a:latin typeface="Bahnschrift Light Condensed" panose="020B0502040204020203" pitchFamily="34" charset="0"/>
                <a:hlinkClick r:id="rId6"/>
              </a:rPr>
              <a:t>memory45.su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</a:t>
            </a:r>
            <a:endParaRPr lang="ru-RU" sz="2400" dirty="0">
              <a:latin typeface="Bahnschrift Light Condensed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4780" t="8384" r="13288" b="17878"/>
          <a:stretch/>
        </p:blipFill>
        <p:spPr>
          <a:xfrm>
            <a:off x="852487" y="2822765"/>
            <a:ext cx="5715000" cy="32953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61667" t="62323" r="10265" b="4343"/>
          <a:stretch/>
        </p:blipFill>
        <p:spPr>
          <a:xfrm>
            <a:off x="7145204" y="3762504"/>
            <a:ext cx="4192995" cy="28009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C8DF1C-8475-3E91-D432-0C3546C3D7DA}"/>
              </a:ext>
            </a:extLst>
          </p:cNvPr>
          <p:cNvSpPr txBox="1"/>
          <p:nvPr/>
        </p:nvSpPr>
        <p:spPr>
          <a:xfrm>
            <a:off x="6836184" y="2822765"/>
            <a:ext cx="481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Bahnschrift Light Condensed" panose="020B0502040204020203" pitchFamily="34" charset="0"/>
              </a:rPr>
              <a:t>Ссылка для входа в личный кабинет находится </a:t>
            </a:r>
            <a:r>
              <a:rPr lang="ru-RU" sz="2400" b="1" u="sng" dirty="0" smtClean="0">
                <a:latin typeface="Bahnschrift Light Condensed" panose="020B0502040204020203" pitchFamily="34" charset="0"/>
              </a:rPr>
              <a:t>«подвале»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(в низу) главной страницы сайта</a:t>
            </a:r>
            <a:endParaRPr lang="ru-RU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8834549">
            <a:off x="8324850" y="5154738"/>
            <a:ext cx="542925" cy="3429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50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301BEE05-747A-42B6-A51E-B46FED189B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48D26729-6BDA-31F8-8BD1-30C39A216C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6233" t="8515" r="25767" b="52374"/>
          <a:stretch/>
        </p:blipFill>
        <p:spPr>
          <a:xfrm>
            <a:off x="1176446" y="3711749"/>
            <a:ext cx="8046720" cy="30522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C8DF1C-8475-3E91-D432-0C3546C3D7DA}"/>
              </a:ext>
            </a:extLst>
          </p:cNvPr>
          <p:cNvSpPr txBox="1"/>
          <p:nvPr/>
        </p:nvSpPr>
        <p:spPr>
          <a:xfrm>
            <a:off x="2790826" y="1311194"/>
            <a:ext cx="8970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Bahnschrift Light Condensed" panose="020B0502040204020203" pitchFamily="34" charset="0"/>
              </a:rPr>
              <a:t>Вход в кабинет Координатора осуществляется с помощью логина и пароля, они едины для всех конкурсов Проекта (если вы загружали работы для Международного конкурса сочинений или Всероссийского фестиваля музейных экспозиций образовательных организаций «Без срока давности» используйте уже известный вам логин и пароль для входа в кабинет Конкурса проектов). Логины и пароли находятся у Координаторов Проекта в субъекте Российской Федерации.</a:t>
            </a:r>
            <a:endParaRPr lang="ru-RU" sz="2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7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FB670B2E-3EAE-E591-6F09-BB3B8D5E12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E92C1521-3B1E-BCB1-57DD-4C823D374D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6024" t="8540" r="13048" b="67714"/>
          <a:stretch/>
        </p:blipFill>
        <p:spPr>
          <a:xfrm>
            <a:off x="1841783" y="1029596"/>
            <a:ext cx="7961654" cy="1499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16095" t="8159" r="12333" b="60730"/>
          <a:stretch/>
        </p:blipFill>
        <p:spPr>
          <a:xfrm>
            <a:off x="3485469" y="2528804"/>
            <a:ext cx="7961654" cy="19467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 l="16238" t="8159" r="13119" b="51460"/>
          <a:stretch/>
        </p:blipFill>
        <p:spPr>
          <a:xfrm>
            <a:off x="4177409" y="4200308"/>
            <a:ext cx="7961654" cy="25599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1557" y="2528804"/>
            <a:ext cx="26629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После введения логина и пароля в открывшейся странице нажмите на вкладку «Исследовательские проекты» и далее на выпавшую кнопку «Все работы».</a:t>
            </a:r>
          </a:p>
          <a:p>
            <a:pPr algn="just"/>
            <a:endParaRPr lang="ru-RU" sz="1600" dirty="0" smtClean="0">
              <a:latin typeface="Bahnschrift Light Condensed" panose="020B0502040204020203" pitchFamily="34" charset="0"/>
            </a:endParaRP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Далее на открывшейся странице нажмите на кнопку «Работы».</a:t>
            </a:r>
          </a:p>
          <a:p>
            <a:pPr algn="just"/>
            <a:endParaRPr lang="ru-RU" sz="1600" dirty="0" smtClean="0">
              <a:latin typeface="Bahnschrift Light Condensed" panose="020B0502040204020203" pitchFamily="34" charset="0"/>
            </a:endParaRP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Далее в открывшейся странице нажмите кнопку «Добавить работу».</a:t>
            </a:r>
            <a:endParaRPr lang="ru-RU" sz="1600" dirty="0"/>
          </a:p>
        </p:txBody>
      </p:sp>
      <p:sp>
        <p:nvSpPr>
          <p:cNvPr id="11" name="Стрелка вверх 10"/>
          <p:cNvSpPr/>
          <p:nvPr/>
        </p:nvSpPr>
        <p:spPr>
          <a:xfrm>
            <a:off x="7101853" y="1611641"/>
            <a:ext cx="313021" cy="285443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5400000">
            <a:off x="10246751" y="3726324"/>
            <a:ext cx="313021" cy="285443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5400000">
            <a:off x="10608547" y="5433070"/>
            <a:ext cx="313021" cy="285443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88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301BEE05-747A-42B6-A51E-B46FED189B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48D26729-6BDA-31F8-8BD1-30C39A216C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5952" t="8285" r="12691" b="4476"/>
          <a:stretch/>
        </p:blipFill>
        <p:spPr>
          <a:xfrm>
            <a:off x="4680079" y="1627584"/>
            <a:ext cx="6871064" cy="472514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73961" y="2320857"/>
            <a:ext cx="37134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В открывшейся странице загрузки конкурсной работы впечатайте в окна информацию о работе:</a:t>
            </a: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Название работы;</a:t>
            </a: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Муниципальное образование;</a:t>
            </a: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Полное (по уставу) название образовательной организации;</a:t>
            </a: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ФИО, должность и адрес места работы руководителя проекта (вся эта информация представлена в Заявке на участие в Конкурсе).</a:t>
            </a:r>
          </a:p>
          <a:p>
            <a:pPr algn="just"/>
            <a:endParaRPr lang="ru-RU" sz="1600" dirty="0" smtClean="0">
              <a:latin typeface="Bahnschrift Light Condensed" panose="020B0502040204020203" pitchFamily="34" charset="0"/>
            </a:endParaRP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Выберите возрастную категорию обучающихся – участников проекта.</a:t>
            </a:r>
            <a:endParaRPr lang="ru-RU" sz="1600" dirty="0">
              <a:latin typeface="Bahnschrift Light Condensed" panose="020B0502040204020203" pitchFamily="34" charset="0"/>
            </a:endParaRPr>
          </a:p>
          <a:p>
            <a:pPr algn="just"/>
            <a:endParaRPr lang="ru-RU" sz="1600" dirty="0" smtClean="0">
              <a:latin typeface="Bahnschrift Light Condensed" panose="020B0502040204020203" pitchFamily="34" charset="0"/>
            </a:endParaRPr>
          </a:p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Загрузите файл с заявкой на участие в Конкурсе проектов и согласие на обработку персональных данных руководителя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133379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301BEE05-747A-42B6-A51E-B46FED189B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48D26729-6BDA-31F8-8BD1-30C39A216C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3595" t="8413" r="12190" b="25048"/>
          <a:stretch/>
        </p:blipFill>
        <p:spPr>
          <a:xfrm>
            <a:off x="1933263" y="2362058"/>
            <a:ext cx="9650640" cy="42891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33263" y="1068459"/>
            <a:ext cx="8429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Bahnschrift Light Condensed" panose="020B0502040204020203" pitchFamily="34" charset="0"/>
              </a:rPr>
              <a:t>Важно!</a:t>
            </a:r>
          </a:p>
          <a:p>
            <a:pPr algn="just"/>
            <a:r>
              <a:rPr lang="ru-RU" dirty="0" smtClean="0">
                <a:latin typeface="Bahnschrift Light Condensed" panose="020B0502040204020203" pitchFamily="34" charset="0"/>
              </a:rPr>
              <a:t>Выберите тематическое направление Конкурса в котором представлена данная работа.</a:t>
            </a:r>
          </a:p>
          <a:p>
            <a:pPr algn="just"/>
            <a:r>
              <a:rPr lang="ru-RU" dirty="0" smtClean="0">
                <a:latin typeface="Bahnschrift Light Condensed" panose="020B0502040204020203" pitchFamily="34" charset="0"/>
              </a:rPr>
              <a:t>Вы можете загрузить одну работу у каждом тематическом направлении Конкурса проектов, всего 8 работ от субъекта Российской Федерации.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904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301BEE05-747A-42B6-A51E-B46FED189B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48D26729-6BDA-31F8-8BD1-30C39A216C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15809" t="13111" r="12333" b="3968"/>
          <a:stretch/>
        </p:blipFill>
        <p:spPr>
          <a:xfrm>
            <a:off x="4467224" y="1794783"/>
            <a:ext cx="7682245" cy="49865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9625" y="2210424"/>
            <a:ext cx="361506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ahnschrift Light Condensed" panose="020B0502040204020203" pitchFamily="34" charset="0"/>
              </a:rPr>
              <a:t>Далее, ниже на странице, заполните информацию об обучающихся – участниках проекта, загрузите их согласия на обработку персональных данный. Важно в проекте могут участвовать </a:t>
            </a:r>
            <a:r>
              <a:rPr lang="ru-RU" b="1" u="sng" dirty="0" smtClean="0">
                <a:latin typeface="Bahnschrift Light Condensed" panose="020B0502040204020203" pitchFamily="34" charset="0"/>
              </a:rPr>
              <a:t>не более 2 </a:t>
            </a:r>
            <a:r>
              <a:rPr lang="ru-RU" dirty="0" smtClean="0">
                <a:latin typeface="Bahnschrift Light Condensed" panose="020B0502040204020203" pitchFamily="34" charset="0"/>
              </a:rPr>
              <a:t>обучающихся! </a:t>
            </a:r>
          </a:p>
          <a:p>
            <a:pPr algn="just"/>
            <a:r>
              <a:rPr lang="ru-RU" dirty="0" smtClean="0">
                <a:latin typeface="Bahnschrift Light Condensed" panose="020B0502040204020203" pitchFamily="34" charset="0"/>
              </a:rPr>
              <a:t>Ниже загрузите ссылку на конкурсный видеоролик (рекомендуем размещать видеоролик на </a:t>
            </a:r>
            <a:r>
              <a:rPr lang="ru-RU" dirty="0" err="1" smtClean="0">
                <a:latin typeface="Bahnschrift Light Condensed" panose="020B0502040204020203" pitchFamily="34" charset="0"/>
              </a:rPr>
              <a:t>файлообменниках</a:t>
            </a:r>
            <a:r>
              <a:rPr lang="ru-RU" dirty="0" smtClean="0">
                <a:latin typeface="Bahnschrift Light Condensed" panose="020B0502040204020203" pitchFamily="34" charset="0"/>
              </a:rPr>
              <a:t> </a:t>
            </a:r>
            <a:r>
              <a:rPr lang="ru-RU" b="1" dirty="0" smtClean="0">
                <a:latin typeface="Bahnschrift Light Condensed" panose="020B0502040204020203" pitchFamily="34" charset="0"/>
              </a:rPr>
              <a:t>Облако</a:t>
            </a:r>
            <a:r>
              <a:rPr lang="en-US" b="1" dirty="0" smtClean="0">
                <a:latin typeface="Bahnschrift Light Condensed" panose="020B0502040204020203" pitchFamily="34" charset="0"/>
              </a:rPr>
              <a:t> Mail.ru </a:t>
            </a:r>
            <a:r>
              <a:rPr lang="ru-RU" b="1" dirty="0" smtClean="0">
                <a:latin typeface="Bahnschrift Light Condensed" panose="020B0502040204020203" pitchFamily="34" charset="0"/>
              </a:rPr>
              <a:t>или Яндекс-диск*</a:t>
            </a:r>
            <a:r>
              <a:rPr lang="ru-RU" dirty="0" smtClean="0">
                <a:latin typeface="Bahnschrift Light Condensed" panose="020B0502040204020203" pitchFamily="34" charset="0"/>
              </a:rPr>
              <a:t>), файл паспорта проекта (обязательно в формате </a:t>
            </a:r>
            <a:r>
              <a:rPr lang="en-US" b="1" u="sng" dirty="0" smtClean="0">
                <a:latin typeface="Bahnschrift Light Condensed" panose="020B0502040204020203" pitchFamily="34" charset="0"/>
              </a:rPr>
              <a:t>doc</a:t>
            </a:r>
            <a:r>
              <a:rPr lang="ru-RU" b="1" u="sng" dirty="0" smtClean="0">
                <a:latin typeface="Bahnschrift Light Condensed" panose="020B0502040204020203" pitchFamily="34" charset="0"/>
              </a:rPr>
              <a:t> или</a:t>
            </a:r>
            <a:r>
              <a:rPr lang="en-US" b="1" u="sng" dirty="0" smtClean="0">
                <a:latin typeface="Bahnschrift Light Condensed" panose="020B0502040204020203" pitchFamily="34" charset="0"/>
              </a:rPr>
              <a:t> </a:t>
            </a:r>
            <a:r>
              <a:rPr lang="en-US" b="1" u="sng" dirty="0" err="1" smtClean="0">
                <a:latin typeface="Bahnschrift Light Condensed" panose="020B0502040204020203" pitchFamily="34" charset="0"/>
              </a:rPr>
              <a:t>docx</a:t>
            </a:r>
            <a:r>
              <a:rPr lang="ru-RU" dirty="0" smtClean="0">
                <a:latin typeface="Bahnschrift Light Condensed" panose="020B0502040204020203" pitchFamily="34" charset="0"/>
              </a:rPr>
              <a:t>) и Лист экспертной оценки, в случае отсутствия последнего загрузите протокол регионального этапа Конкурса.</a:t>
            </a:r>
          </a:p>
          <a:p>
            <a:pPr algn="just"/>
            <a:endParaRPr lang="ru-RU" dirty="0">
              <a:latin typeface="Bahnschrift Light Condensed" panose="020B0502040204020203" pitchFamily="34" charset="0"/>
            </a:endParaRPr>
          </a:p>
          <a:p>
            <a:pPr algn="just"/>
            <a:r>
              <a:rPr lang="ru-RU" sz="1400" dirty="0" smtClean="0">
                <a:latin typeface="Bahnschrift Light Condensed" panose="020B0502040204020203" pitchFamily="34" charset="0"/>
              </a:rPr>
              <a:t>* </a:t>
            </a:r>
            <a:r>
              <a:rPr lang="ru-RU" sz="1400" b="1" u="sng" dirty="0" smtClean="0">
                <a:latin typeface="Bahnschrift Light Condensed" panose="020B0502040204020203" pitchFamily="34" charset="0"/>
              </a:rPr>
              <a:t>Не рекомендуется </a:t>
            </a:r>
            <a:r>
              <a:rPr lang="ru-RU" sz="1400" dirty="0" smtClean="0">
                <a:latin typeface="Bahnschrift Light Condensed" panose="020B0502040204020203" pitchFamily="34" charset="0"/>
              </a:rPr>
              <a:t>загружать конкурсные видео в социальную сеть «</a:t>
            </a:r>
            <a:r>
              <a:rPr lang="ru-RU" sz="1400" dirty="0" err="1" smtClean="0">
                <a:latin typeface="Bahnschrift Light Condensed" panose="020B0502040204020203" pitchFamily="34" charset="0"/>
              </a:rPr>
              <a:t>Вконтакте</a:t>
            </a:r>
            <a:r>
              <a:rPr lang="ru-RU" sz="1400" dirty="0" smtClean="0">
                <a:latin typeface="Bahnschrift Light Condensed" panose="020B0502040204020203" pitchFamily="34" charset="0"/>
              </a:rPr>
              <a:t>» и </a:t>
            </a:r>
            <a:r>
              <a:rPr lang="en-US" sz="1400" dirty="0" err="1" smtClean="0">
                <a:latin typeface="Bahnschrift Light Condensed" panose="020B0502040204020203" pitchFamily="34" charset="0"/>
              </a:rPr>
              <a:t>Rutube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11061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301BEE05-747A-42B6-A51E-B46FED189B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48D26729-6BDA-31F8-8BD1-30C39A216C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4595" t="18572" r="13547" b="12476"/>
          <a:stretch/>
        </p:blipFill>
        <p:spPr>
          <a:xfrm>
            <a:off x="1663765" y="1827930"/>
            <a:ext cx="9146292" cy="4936816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rot="2672143">
            <a:off x="10044017" y="4008989"/>
            <a:ext cx="1034576" cy="26547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10561305" y="3473810"/>
            <a:ext cx="773372" cy="24819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906237" y="2248717"/>
            <a:ext cx="145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Кнопка удаления конкурсной работы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81009" y="4561920"/>
            <a:ext cx="145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Кнопка редактирования конкурсной работы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3263" y="829095"/>
            <a:ext cx="76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После сохранения конкурсной работы вы попадёте обратно в меню добавления работ, загруженная работа должна появиться в списке, вы можете в любое время отредактировать внесённую информацию или удалить работу воспользовавшись соответствующими кнопками. Чтобы загрузить новую работу нажмите кнопку «Добавить работу».</a:t>
            </a:r>
            <a:endParaRPr lang="ru-RU" sz="16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AEE2C7-FC81-F99E-DCFC-C60E860159C1}"/>
              </a:ext>
            </a:extLst>
          </p:cNvPr>
          <p:cNvGrpSpPr/>
          <p:nvPr/>
        </p:nvGrpSpPr>
        <p:grpSpPr>
          <a:xfrm>
            <a:off x="0" y="-34669"/>
            <a:ext cx="7414874" cy="6892669"/>
            <a:chOff x="0" y="-34669"/>
            <a:chExt cx="7414874" cy="689266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C8612FA-9116-D9EE-E212-049FCB8A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" y="0"/>
              <a:ext cx="6096000" cy="923833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BC24A726-BB15-1493-B12F-24DEEE4C6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" y="-34669"/>
              <a:ext cx="7275537" cy="1158799"/>
            </a:xfrm>
            <a:prstGeom prst="line">
              <a:avLst/>
            </a:prstGeom>
            <a:ln w="76200">
              <a:solidFill>
                <a:srgbClr val="272F5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Рисунок 9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id="{95DC5A6A-8341-F321-2633-B47475DD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80000">
              <a:off x="198325" y="984871"/>
              <a:ext cx="1536613" cy="1459872"/>
            </a:xfrm>
            <a:prstGeom prst="rect">
              <a:avLst/>
            </a:prstGeom>
          </p:spPr>
        </p:pic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id="{E62C3618-627E-F842-BC9F-DE89C5F40161}"/>
                </a:ext>
              </a:extLst>
            </p:cNvPr>
            <p:cNvSpPr/>
            <p:nvPr/>
          </p:nvSpPr>
          <p:spPr>
            <a:xfrm>
              <a:off x="0" y="0"/>
              <a:ext cx="942975" cy="6858000"/>
            </a:xfrm>
            <a:prstGeom prst="rtTriangle">
              <a:avLst/>
            </a:prstGeom>
            <a:solidFill>
              <a:srgbClr val="B9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A99E76-65B4-22BF-1C7F-BEF505824560}"/>
              </a:ext>
            </a:extLst>
          </p:cNvPr>
          <p:cNvSpPr/>
          <p:nvPr/>
        </p:nvSpPr>
        <p:spPr>
          <a:xfrm>
            <a:off x="0" y="1815"/>
            <a:ext cx="12192000" cy="6854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круг, логотип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301BEE05-747A-42B6-A51E-B46FED189B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472" y="142043"/>
            <a:ext cx="1049342" cy="1047565"/>
          </a:xfrm>
          <a:prstGeom prst="rect">
            <a:avLst/>
          </a:prstGeom>
        </p:spPr>
      </p:pic>
      <p:pic>
        <p:nvPicPr>
          <p:cNvPr id="4" name="Рисунок 3" descr="Изображение выглядит как эмблема, герб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48D26729-6BDA-31F8-8BD1-30C39A216CE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41" y="17755"/>
            <a:ext cx="1711864" cy="1447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4595" t="18571" r="13547" b="41287"/>
          <a:stretch/>
        </p:blipFill>
        <p:spPr>
          <a:xfrm>
            <a:off x="2033079" y="1818902"/>
            <a:ext cx="9966246" cy="3131742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rot="2921422">
            <a:off x="10624996" y="4075097"/>
            <a:ext cx="1034576" cy="26547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026472" y="4817237"/>
            <a:ext cx="1126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Кнопка </a:t>
            </a:r>
            <a:r>
              <a:rPr lang="ru-RU" dirty="0" smtClean="0">
                <a:latin typeface="Bahnschrift Light Condensed" panose="020B0502040204020203" pitchFamily="34" charset="0"/>
              </a:rPr>
              <a:t>просмотра файлов конкурсной работы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3263" y="829095"/>
            <a:ext cx="76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Bahnschrift Light Condensed" panose="020B0502040204020203" pitchFamily="34" charset="0"/>
              </a:rPr>
              <a:t>Если вам необходимо загрузить другой документ в уже загруженную работу нажмите кнопку просмотра файлов конкурсной работы, в появившемся окне нажмите кнопку «Удалить», потом нажмите кнопку редактирования и загрузите в форму конкурсной работы новый документ.</a:t>
            </a:r>
            <a:endParaRPr lang="ru-RU" sz="1600" dirty="0">
              <a:latin typeface="Bahnschrift Ligh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16667" t="8836" r="14643" b="44815"/>
          <a:stretch/>
        </p:blipFill>
        <p:spPr>
          <a:xfrm>
            <a:off x="1216109" y="3731647"/>
            <a:ext cx="8055090" cy="3057305"/>
          </a:xfrm>
          <a:prstGeom prst="rect">
            <a:avLst/>
          </a:prstGeom>
        </p:spPr>
      </p:pic>
      <p:sp>
        <p:nvSpPr>
          <p:cNvPr id="17" name="Стрелка влево 16"/>
          <p:cNvSpPr/>
          <p:nvPr/>
        </p:nvSpPr>
        <p:spPr>
          <a:xfrm rot="2921422">
            <a:off x="4454971" y="5923386"/>
            <a:ext cx="1034576" cy="26547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413440" y="6246538"/>
            <a:ext cx="20654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 Condensed" panose="020B0502040204020203" pitchFamily="34" charset="0"/>
              </a:rPr>
              <a:t>Кнопка удаления файла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60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505</Words>
  <Application>Microsoft Office PowerPoint</Application>
  <PresentationFormat>Широкоэкранный</PresentationFormat>
  <Paragraphs>40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Bahnschrift Condensed</vt:lpstr>
      <vt:lpstr>Bahnschrift Light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Непряхин Василий Александрович</dc:creator>
  <cp:lastModifiedBy>Непряхин Василий Александрович</cp:lastModifiedBy>
  <cp:revision>29</cp:revision>
  <dcterms:created xsi:type="dcterms:W3CDTF">2023-02-03T09:43:55Z</dcterms:created>
  <dcterms:modified xsi:type="dcterms:W3CDTF">2025-05-27T14:46:23Z</dcterms:modified>
</cp:coreProperties>
</file>